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57" r:id="rId3"/>
    <p:sldId id="260" r:id="rId4"/>
    <p:sldId id="261" r:id="rId5"/>
    <p:sldId id="262" r:id="rId6"/>
    <p:sldId id="263" r:id="rId7"/>
    <p:sldId id="264" r:id="rId8"/>
    <p:sldId id="265" r:id="rId9"/>
    <p:sldId id="266" r:id="rId10"/>
    <p:sldId id="259"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A2CA"/>
    <a:srgbClr val="5A74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4"/>
    <p:restoredTop sz="94658"/>
  </p:normalViewPr>
  <p:slideViewPr>
    <p:cSldViewPr snapToGrid="0">
      <p:cViewPr varScale="1">
        <p:scale>
          <a:sx n="60" d="100"/>
          <a:sy n="60" d="100"/>
        </p:scale>
        <p:origin x="9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3ACCB5-7EB6-AE4C-B61A-2D380B5F3A2E}" type="datetimeFigureOut">
              <a:rPr lang="fr-FR" smtClean="0"/>
              <a:t>05/06/2026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64CCD3-D18B-1D4A-B6A8-430B5E865DD3}" type="slidenum">
              <a:rPr lang="fr-FR" smtClean="0"/>
              <a:t>‹N°›</a:t>
            </a:fld>
            <a:endParaRPr lang="fr-FR"/>
          </a:p>
        </p:txBody>
      </p:sp>
    </p:spTree>
    <p:extLst>
      <p:ext uri="{BB962C8B-B14F-4D97-AF65-F5344CB8AC3E}">
        <p14:creationId xmlns:p14="http://schemas.microsoft.com/office/powerpoint/2010/main" val="2416191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19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F6D3751-59DB-5A60-3272-2A85D987E52C}"/>
              </a:ext>
            </a:extLst>
          </p:cNvPr>
          <p:cNvSpPr>
            <a:spLocks noGrp="1"/>
          </p:cNvSpPr>
          <p:nvPr>
            <p:ph idx="1"/>
          </p:nvPr>
        </p:nvSpPr>
        <p:spPr>
          <a:xfrm>
            <a:off x="838200" y="1511299"/>
            <a:ext cx="10515600" cy="4616710"/>
          </a:xfrm>
          <a:prstGeom prst="rect">
            <a:avLst/>
          </a:prstGeom>
        </p:spPr>
        <p:txBody>
          <a:bodyPr/>
          <a:lstStyle>
            <a:lvl1pPr>
              <a:defRPr>
                <a:latin typeface="Montserrat" pitchFamily="2" charset="77"/>
              </a:defRPr>
            </a:lvl1pPr>
            <a:lvl2pPr>
              <a:defRPr/>
            </a:lvl2pPr>
            <a:lvl3pPr>
              <a:defRPr/>
            </a:lvl3pPr>
            <a:lvl4pPr>
              <a:defRPr/>
            </a:lvl4pPr>
            <a:lvl5pP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a:extLst>
              <a:ext uri="{FF2B5EF4-FFF2-40B4-BE49-F238E27FC236}">
                <a16:creationId xmlns:a16="http://schemas.microsoft.com/office/drawing/2014/main" id="{C0B174A1-1A4B-146B-E3D4-FE4666164F3B}"/>
              </a:ext>
            </a:extLst>
          </p:cNvPr>
          <p:cNvSpPr>
            <a:spLocks noGrp="1"/>
          </p:cNvSpPr>
          <p:nvPr>
            <p:ph type="sldNum" sz="quarter" idx="12"/>
          </p:nvPr>
        </p:nvSpPr>
        <p:spPr>
          <a:xfrm>
            <a:off x="9118600" y="6356350"/>
            <a:ext cx="2743200" cy="365125"/>
          </a:xfrm>
          <a:prstGeom prst="rect">
            <a:avLst/>
          </a:prstGeom>
        </p:spPr>
        <p:txBody>
          <a:bodyPr/>
          <a:lstStyle>
            <a:lvl1pPr>
              <a:defRPr>
                <a:latin typeface="Montserrat" pitchFamily="2" charset="77"/>
              </a:defRPr>
            </a:lvl1pPr>
          </a:lstStyle>
          <a:p>
            <a:fld id="{56DD099D-73A9-0F4A-AEA9-743208158BE1}" type="slidenum">
              <a:rPr lang="fr-FR" smtClean="0"/>
              <a:pPr/>
              <a:t>‹N°›</a:t>
            </a:fld>
            <a:endParaRPr lang="fr-FR" dirty="0">
              <a:latin typeface="Montserrat" pitchFamily="2" charset="77"/>
            </a:endParaRPr>
          </a:p>
        </p:txBody>
      </p:sp>
      <p:pic>
        <p:nvPicPr>
          <p:cNvPr id="9" name="Image 8" descr="Une image contenant texte, capture d’écran, Police, Graphique&#10;&#10;Le contenu généré par l’IA peut être incorrect.">
            <a:extLst>
              <a:ext uri="{FF2B5EF4-FFF2-40B4-BE49-F238E27FC236}">
                <a16:creationId xmlns:a16="http://schemas.microsoft.com/office/drawing/2014/main" id="{B6213101-67B9-F06F-7415-E7DBEDB367A5}"/>
              </a:ext>
            </a:extLst>
          </p:cNvPr>
          <p:cNvPicPr>
            <a:picLocks noChangeAspect="1"/>
          </p:cNvPicPr>
          <p:nvPr userDrawn="1"/>
        </p:nvPicPr>
        <p:blipFill>
          <a:blip r:embed="rId3"/>
          <a:stretch>
            <a:fillRect/>
          </a:stretch>
        </p:blipFill>
        <p:spPr>
          <a:xfrm>
            <a:off x="291477" y="6193471"/>
            <a:ext cx="1044091" cy="508021"/>
          </a:xfrm>
          <a:prstGeom prst="rect">
            <a:avLst/>
          </a:prstGeom>
        </p:spPr>
      </p:pic>
      <p:pic>
        <p:nvPicPr>
          <p:cNvPr id="11" name="Image 10" descr="Une image contenant Graphique, clipart, graphisme, Police&#10;&#10;Le contenu généré par l’IA peut être incorrect.">
            <a:extLst>
              <a:ext uri="{FF2B5EF4-FFF2-40B4-BE49-F238E27FC236}">
                <a16:creationId xmlns:a16="http://schemas.microsoft.com/office/drawing/2014/main" id="{1108D90E-B14F-AC38-12EA-41B07D2471D6}"/>
              </a:ext>
            </a:extLst>
          </p:cNvPr>
          <p:cNvPicPr>
            <a:picLocks noChangeAspect="1"/>
          </p:cNvPicPr>
          <p:nvPr userDrawn="1"/>
        </p:nvPicPr>
        <p:blipFill>
          <a:blip r:embed="rId4"/>
          <a:stretch>
            <a:fillRect/>
          </a:stretch>
        </p:blipFill>
        <p:spPr>
          <a:xfrm>
            <a:off x="1487540" y="6208118"/>
            <a:ext cx="862887" cy="508021"/>
          </a:xfrm>
          <a:prstGeom prst="rect">
            <a:avLst/>
          </a:prstGeom>
        </p:spPr>
      </p:pic>
    </p:spTree>
    <p:extLst>
      <p:ext uri="{BB962C8B-B14F-4D97-AF65-F5344CB8AC3E}">
        <p14:creationId xmlns:p14="http://schemas.microsoft.com/office/powerpoint/2010/main" val="1162238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24167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87007F7-1AC8-226E-3A37-C771C338EE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9920B957-D142-85C6-44D9-7B5BFDE6B6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C09EAF7-DE83-D9AE-CEE9-F9243175D0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fr-FR"/>
          </a:p>
        </p:txBody>
      </p:sp>
      <p:sp>
        <p:nvSpPr>
          <p:cNvPr id="5" name="Espace réservé du pied de page 4">
            <a:extLst>
              <a:ext uri="{FF2B5EF4-FFF2-40B4-BE49-F238E27FC236}">
                <a16:creationId xmlns:a16="http://schemas.microsoft.com/office/drawing/2014/main" id="{CCDE5A47-8818-10B4-B0E4-97CF15E7C9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D17C3D8-A156-E762-F432-6CB95C25FB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DD099D-73A9-0F4A-AEA9-743208158BE1}" type="slidenum">
              <a:rPr lang="fr-FR" smtClean="0"/>
              <a:t>‹N°›</a:t>
            </a:fld>
            <a:endParaRPr lang="fr-FR"/>
          </a:p>
        </p:txBody>
      </p:sp>
    </p:spTree>
    <p:extLst>
      <p:ext uri="{BB962C8B-B14F-4D97-AF65-F5344CB8AC3E}">
        <p14:creationId xmlns:p14="http://schemas.microsoft.com/office/powerpoint/2010/main" val="224447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terreg-fwvl.eu/" TargetMode="External"/><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hyperlink" Target="http://www.interreg-fwvl.eu/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6D7BE-0BEA-563D-7FE0-87F9EEC25CCF}"/>
            </a:ext>
          </a:extLst>
        </p:cNvPr>
        <p:cNvGrpSpPr/>
        <p:nvPr/>
      </p:nvGrpSpPr>
      <p:grpSpPr>
        <a:xfrm>
          <a:off x="0" y="0"/>
          <a:ext cx="0" cy="0"/>
          <a:chOff x="0" y="0"/>
          <a:chExt cx="0" cy="0"/>
        </a:xfrm>
      </p:grpSpPr>
      <p:pic>
        <p:nvPicPr>
          <p:cNvPr id="5" name="Image 4" descr="Une image contenant Graphique, clipart, graphisme, Police&#10;&#10;Le contenu généré par l’IA peut être incorrect.">
            <a:extLst>
              <a:ext uri="{FF2B5EF4-FFF2-40B4-BE49-F238E27FC236}">
                <a16:creationId xmlns:a16="http://schemas.microsoft.com/office/drawing/2014/main" id="{3C625A25-1C92-FA11-7D5E-95368BEE7023}"/>
              </a:ext>
            </a:extLst>
          </p:cNvPr>
          <p:cNvPicPr>
            <a:picLocks noChangeAspect="1"/>
          </p:cNvPicPr>
          <p:nvPr/>
        </p:nvPicPr>
        <p:blipFill>
          <a:blip r:embed="rId2"/>
          <a:stretch>
            <a:fillRect/>
          </a:stretch>
        </p:blipFill>
        <p:spPr>
          <a:xfrm>
            <a:off x="1708110" y="1393659"/>
            <a:ext cx="5825881" cy="3275704"/>
          </a:xfrm>
          <a:prstGeom prst="rect">
            <a:avLst/>
          </a:prstGeom>
        </p:spPr>
      </p:pic>
      <p:sp>
        <p:nvSpPr>
          <p:cNvPr id="7" name="Rectangle : coins arrondis 6">
            <a:extLst>
              <a:ext uri="{FF2B5EF4-FFF2-40B4-BE49-F238E27FC236}">
                <a16:creationId xmlns:a16="http://schemas.microsoft.com/office/drawing/2014/main" id="{A188C8D2-C664-E5A9-4862-36596504F101}"/>
              </a:ext>
            </a:extLst>
          </p:cNvPr>
          <p:cNvSpPr/>
          <p:nvPr/>
        </p:nvSpPr>
        <p:spPr>
          <a:xfrm>
            <a:off x="1220529" y="5159353"/>
            <a:ext cx="5027403" cy="646986"/>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3200" b="1" i="0" dirty="0">
                <a:latin typeface="Montserrat SemiBold" pitchFamily="2" charset="77"/>
              </a:rPr>
              <a:t>Présentation du projet</a:t>
            </a:r>
          </a:p>
        </p:txBody>
      </p:sp>
      <p:pic>
        <p:nvPicPr>
          <p:cNvPr id="4" name="Image 3" descr="Une image contenant texte, capture d’écran, Police, Graphique&#10;&#10;Le contenu généré par l’IA peut être incorrect.">
            <a:extLst>
              <a:ext uri="{FF2B5EF4-FFF2-40B4-BE49-F238E27FC236}">
                <a16:creationId xmlns:a16="http://schemas.microsoft.com/office/drawing/2014/main" id="{7ACB1430-FD51-0704-0907-D2DAF721ED77}"/>
              </a:ext>
            </a:extLst>
          </p:cNvPr>
          <p:cNvPicPr>
            <a:picLocks noChangeAspect="1"/>
          </p:cNvPicPr>
          <p:nvPr/>
        </p:nvPicPr>
        <p:blipFill>
          <a:blip r:embed="rId3"/>
          <a:stretch>
            <a:fillRect/>
          </a:stretch>
        </p:blipFill>
        <p:spPr>
          <a:xfrm>
            <a:off x="9674577" y="357615"/>
            <a:ext cx="2217561" cy="1078992"/>
          </a:xfrm>
          <a:prstGeom prst="rect">
            <a:avLst/>
          </a:prstGeom>
        </p:spPr>
      </p:pic>
    </p:spTree>
    <p:extLst>
      <p:ext uri="{BB962C8B-B14F-4D97-AF65-F5344CB8AC3E}">
        <p14:creationId xmlns:p14="http://schemas.microsoft.com/office/powerpoint/2010/main" val="280341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Une image contenant Graphique, clipart, graphisme, Police&#10;&#10;Le contenu généré par l’IA peut être incorrect.">
            <a:extLst>
              <a:ext uri="{FF2B5EF4-FFF2-40B4-BE49-F238E27FC236}">
                <a16:creationId xmlns:a16="http://schemas.microsoft.com/office/drawing/2014/main" id="{28D2988A-0C27-FCC3-839C-580E6A89AA60}"/>
              </a:ext>
            </a:extLst>
          </p:cNvPr>
          <p:cNvPicPr>
            <a:picLocks noChangeAspect="1"/>
          </p:cNvPicPr>
          <p:nvPr/>
        </p:nvPicPr>
        <p:blipFill>
          <a:blip r:embed="rId2"/>
          <a:stretch>
            <a:fillRect/>
          </a:stretch>
        </p:blipFill>
        <p:spPr>
          <a:xfrm>
            <a:off x="1674243" y="1506807"/>
            <a:ext cx="6917598" cy="3889541"/>
          </a:xfrm>
          <a:prstGeom prst="rect">
            <a:avLst/>
          </a:prstGeom>
        </p:spPr>
      </p:pic>
      <p:sp>
        <p:nvSpPr>
          <p:cNvPr id="4" name="ZoneTexte 3">
            <a:extLst>
              <a:ext uri="{FF2B5EF4-FFF2-40B4-BE49-F238E27FC236}">
                <a16:creationId xmlns:a16="http://schemas.microsoft.com/office/drawing/2014/main" id="{C3F3AD14-D588-EC2D-E4BF-018232461E7C}"/>
              </a:ext>
            </a:extLst>
          </p:cNvPr>
          <p:cNvSpPr txBox="1"/>
          <p:nvPr/>
        </p:nvSpPr>
        <p:spPr>
          <a:xfrm>
            <a:off x="1253067" y="6337110"/>
            <a:ext cx="4121641" cy="261610"/>
          </a:xfrm>
          <a:prstGeom prst="rect">
            <a:avLst/>
          </a:prstGeom>
          <a:noFill/>
        </p:spPr>
        <p:txBody>
          <a:bodyPr wrap="none" rtlCol="0">
            <a:spAutoFit/>
          </a:bodyPr>
          <a:lstStyle/>
          <a:p>
            <a:r>
              <a:rPr lang="fr-FR" sz="1100" dirty="0">
                <a:latin typeface="Montserrat" pitchFamily="2" charset="77"/>
              </a:rPr>
              <a:t> FR : </a:t>
            </a:r>
            <a:r>
              <a:rPr lang="fr-FR" sz="1100" u="sng" dirty="0">
                <a:latin typeface="Montserrat" pitchFamily="2" charset="77"/>
                <a:hlinkClick r:id="rId3"/>
              </a:rPr>
              <a:t>www.interreg-fwvl.eu</a:t>
            </a:r>
            <a:r>
              <a:rPr lang="fr-FR" sz="1100" dirty="0">
                <a:latin typeface="Montserrat" pitchFamily="2" charset="77"/>
              </a:rPr>
              <a:t> NL : </a:t>
            </a:r>
            <a:r>
              <a:rPr lang="fr-FR" sz="1100" u="sng" dirty="0">
                <a:latin typeface="Montserrat" pitchFamily="2" charset="77"/>
                <a:hlinkClick r:id="rId4"/>
              </a:rPr>
              <a:t>www.interreg-fwvl.eu/nl</a:t>
            </a:r>
            <a:r>
              <a:rPr lang="fr-FR" sz="1100" dirty="0">
                <a:latin typeface="Montserrat" pitchFamily="2" charset="77"/>
              </a:rPr>
              <a:t> </a:t>
            </a:r>
          </a:p>
        </p:txBody>
      </p:sp>
    </p:spTree>
    <p:extLst>
      <p:ext uri="{BB962C8B-B14F-4D97-AF65-F5344CB8AC3E}">
        <p14:creationId xmlns:p14="http://schemas.microsoft.com/office/powerpoint/2010/main" val="323205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9B431-A93A-44E9-C5C3-F72267E3EB33}"/>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DE48CC4-0E8B-BC8C-E072-1DD5BED3A169}"/>
              </a:ext>
            </a:extLst>
          </p:cNvPr>
          <p:cNvSpPr>
            <a:spLocks noGrp="1"/>
          </p:cNvSpPr>
          <p:nvPr>
            <p:ph idx="1"/>
          </p:nvPr>
        </p:nvSpPr>
        <p:spPr/>
        <p:txBody>
          <a:bodyPr>
            <a:normAutofit fontScale="40000" lnSpcReduction="20000"/>
          </a:bodyPr>
          <a:lstStyle/>
          <a:p>
            <a:pPr marL="0" indent="0">
              <a:lnSpc>
                <a:spcPct val="120000"/>
              </a:lnSpc>
              <a:buNone/>
            </a:pPr>
            <a:r>
              <a:rPr lang="fr-FR" sz="3000" b="1" u="sng" dirty="0"/>
              <a:t>Programme</a:t>
            </a:r>
            <a:r>
              <a:rPr lang="fr-FR" sz="3000" dirty="0"/>
              <a:t> : Interreg France-Wallonie-</a:t>
            </a:r>
            <a:r>
              <a:rPr lang="fr-FR" sz="3000" dirty="0" err="1"/>
              <a:t>Vlaanderen</a:t>
            </a:r>
            <a:endParaRPr lang="fr-FR" sz="3000" u="sng" dirty="0"/>
          </a:p>
          <a:p>
            <a:pPr marL="0" indent="0">
              <a:buNone/>
            </a:pPr>
            <a:r>
              <a:rPr lang="fr-FR" sz="3000" b="1" u="sng" dirty="0"/>
              <a:t>Dates</a:t>
            </a:r>
            <a:r>
              <a:rPr lang="fr-FR" sz="3000" dirty="0"/>
              <a:t> : du 01/01/2026 au 31/03/2029 (39 mois)</a:t>
            </a:r>
            <a:endParaRPr lang="fr-FR" sz="3000" u="sng" dirty="0"/>
          </a:p>
          <a:p>
            <a:pPr marL="0" indent="0">
              <a:buNone/>
            </a:pPr>
            <a:r>
              <a:rPr lang="fr-FR" sz="3000" b="1" u="sng" dirty="0"/>
              <a:t>Partenariat</a:t>
            </a:r>
            <a:r>
              <a:rPr lang="fr-FR" sz="3000" dirty="0"/>
              <a:t> : </a:t>
            </a:r>
          </a:p>
          <a:p>
            <a:pPr fontAlgn="base"/>
            <a:r>
              <a:rPr lang="fr-FR" sz="3000" dirty="0"/>
              <a:t>Association FLVS (VIF) =&gt; chef de file</a:t>
            </a:r>
          </a:p>
          <a:p>
            <a:pPr fontAlgn="base"/>
            <a:r>
              <a:rPr lang="fr-FR" sz="3000" dirty="0"/>
              <a:t>Association Community</a:t>
            </a:r>
          </a:p>
          <a:p>
            <a:pPr fontAlgn="base">
              <a:lnSpc>
                <a:spcPct val="120000"/>
              </a:lnSpc>
            </a:pPr>
            <a:r>
              <a:rPr lang="fr-FR" sz="3000" dirty="0"/>
              <a:t>CHU Lille “Pôle Femme mère Nouveau-né” =&gt;</a:t>
            </a:r>
            <a:r>
              <a:rPr lang="fr-FR" sz="3000" i="1" dirty="0"/>
              <a:t> Professeur Laurent Storme, pédiatre, coordonne la clinique de médecine néonatale de l’hôpital Jeanne de Flandre et dirige le projet fédératif hospitalo-universitaire (FHU) « 1000 premiers jours : prendre soin avant de soigner ».</a:t>
            </a:r>
            <a:endParaRPr lang="fr-FR" sz="3000" dirty="0"/>
          </a:p>
          <a:p>
            <a:pPr fontAlgn="base"/>
            <a:r>
              <a:rPr lang="fr-FR" sz="3000" dirty="0"/>
              <a:t>AFEJI HDF</a:t>
            </a:r>
          </a:p>
          <a:p>
            <a:pPr fontAlgn="base"/>
            <a:r>
              <a:rPr lang="fr-FR" sz="3000" dirty="0"/>
              <a:t>Département du Nord “Direction générale Adjointe Enfance Famille Santé” </a:t>
            </a:r>
          </a:p>
          <a:p>
            <a:pPr fontAlgn="base"/>
            <a:r>
              <a:rPr lang="fr-FR" sz="3000" dirty="0"/>
              <a:t>Département du Pas-de-Calais</a:t>
            </a:r>
          </a:p>
          <a:p>
            <a:pPr fontAlgn="base"/>
            <a:r>
              <a:rPr lang="fr-FR" sz="3000" dirty="0"/>
              <a:t>Ville de Roeselare</a:t>
            </a:r>
          </a:p>
          <a:p>
            <a:pPr fontAlgn="base"/>
            <a:r>
              <a:rPr lang="fr-FR" sz="3000" dirty="0"/>
              <a:t>Centre d’Education du Patient </a:t>
            </a:r>
            <a:r>
              <a:rPr lang="fr-FR" sz="3000" dirty="0" err="1"/>
              <a:t>asbl</a:t>
            </a:r>
            <a:r>
              <a:rPr lang="fr-FR" sz="3000" dirty="0"/>
              <a:t> (province de Namur) =&gt; association de promotion et prévention de la santé</a:t>
            </a:r>
          </a:p>
          <a:p>
            <a:pPr fontAlgn="base"/>
            <a:r>
              <a:rPr lang="fr-FR" sz="3000" dirty="0"/>
              <a:t>Université de Sciences Appliquées VIVES “Recherche et valorisation” (Kortrijk)</a:t>
            </a:r>
          </a:p>
          <a:p>
            <a:pPr fontAlgn="base"/>
            <a:r>
              <a:rPr lang="fr-FR" sz="3000" dirty="0"/>
              <a:t>Haute Ecole Provinciale de Hainaut-Condorcet (Mons)</a:t>
            </a:r>
          </a:p>
          <a:p>
            <a:pPr fontAlgn="base"/>
            <a:r>
              <a:rPr lang="fr-FR" sz="3000" dirty="0"/>
              <a:t>Centre Hospitalier de Wallonie-Picarde “Pôle de santé intégrée” (Tournai)</a:t>
            </a:r>
          </a:p>
          <a:p>
            <a:pPr fontAlgn="base"/>
            <a:r>
              <a:rPr lang="fr-FR" sz="3000" dirty="0"/>
              <a:t>Université de Liège  “Département </a:t>
            </a:r>
            <a:r>
              <a:rPr lang="fr-FR" dirty="0"/>
              <a:t>de Psychologie” (Liège)</a:t>
            </a:r>
          </a:p>
        </p:txBody>
      </p:sp>
      <p:sp>
        <p:nvSpPr>
          <p:cNvPr id="3" name="Rectangle : coins arrondis 2">
            <a:extLst>
              <a:ext uri="{FF2B5EF4-FFF2-40B4-BE49-F238E27FC236}">
                <a16:creationId xmlns:a16="http://schemas.microsoft.com/office/drawing/2014/main" id="{A909DB0D-E0DA-A1AA-15C5-639163767EA1}"/>
              </a:ext>
            </a:extLst>
          </p:cNvPr>
          <p:cNvSpPr/>
          <p:nvPr/>
        </p:nvSpPr>
        <p:spPr>
          <a:xfrm>
            <a:off x="838200" y="729991"/>
            <a:ext cx="4731216"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quelques infos</a:t>
            </a:r>
          </a:p>
        </p:txBody>
      </p:sp>
      <p:sp>
        <p:nvSpPr>
          <p:cNvPr id="5" name="Espace réservé du numéro de diapositive 4">
            <a:extLst>
              <a:ext uri="{FF2B5EF4-FFF2-40B4-BE49-F238E27FC236}">
                <a16:creationId xmlns:a16="http://schemas.microsoft.com/office/drawing/2014/main" id="{CE3EE238-7A6B-94C5-3A6C-A014038D192F}"/>
              </a:ext>
            </a:extLst>
          </p:cNvPr>
          <p:cNvSpPr>
            <a:spLocks noGrp="1"/>
          </p:cNvSpPr>
          <p:nvPr>
            <p:ph type="sldNum" sz="quarter" idx="12"/>
          </p:nvPr>
        </p:nvSpPr>
        <p:spPr/>
        <p:txBody>
          <a:bodyPr/>
          <a:lstStyle/>
          <a:p>
            <a:fld id="{56DD099D-73A9-0F4A-AEA9-743208158BE1}" type="slidenum">
              <a:rPr lang="fr-FR" smtClean="0"/>
              <a:pPr/>
              <a:t>2</a:t>
            </a:fld>
            <a:endParaRPr lang="fr-FR" dirty="0">
              <a:latin typeface="Montserrat" pitchFamily="2" charset="77"/>
            </a:endParaRPr>
          </a:p>
        </p:txBody>
      </p:sp>
    </p:spTree>
    <p:extLst>
      <p:ext uri="{BB962C8B-B14F-4D97-AF65-F5344CB8AC3E}">
        <p14:creationId xmlns:p14="http://schemas.microsoft.com/office/powerpoint/2010/main" val="3153866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0BA0F-DF84-9D04-F778-CC5E78013976}"/>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66E6DDD-6F71-A261-105E-61538D2CA73A}"/>
              </a:ext>
            </a:extLst>
          </p:cNvPr>
          <p:cNvSpPr>
            <a:spLocks noGrp="1"/>
          </p:cNvSpPr>
          <p:nvPr>
            <p:ph idx="1"/>
          </p:nvPr>
        </p:nvSpPr>
        <p:spPr/>
        <p:txBody>
          <a:bodyPr>
            <a:normAutofit/>
          </a:bodyPr>
          <a:lstStyle/>
          <a:p>
            <a:endParaRPr lang="fr-FR" sz="2400" dirty="0"/>
          </a:p>
          <a:p>
            <a:r>
              <a:rPr lang="fr-FR" sz="2400" dirty="0"/>
              <a:t>Depuis 2017, l’UNICEF considère les </a:t>
            </a:r>
            <a:r>
              <a:rPr lang="fr-FR" sz="2400" b="1" dirty="0"/>
              <a:t>1000 premiers jours de vie</a:t>
            </a:r>
            <a:r>
              <a:rPr lang="fr-FR" sz="2400" dirty="0"/>
              <a:t> comme une période cruciale pour le développement de l’enfant. </a:t>
            </a:r>
          </a:p>
          <a:p>
            <a:pPr marL="0" indent="0">
              <a:buNone/>
            </a:pPr>
            <a:endParaRPr lang="fr-FR" sz="2400" dirty="0"/>
          </a:p>
          <a:p>
            <a:r>
              <a:rPr lang="fr-FR" sz="2400" dirty="0"/>
              <a:t>De nombreuses campagnes de sensibilisation ont été lancées à différents niveaux (local, national, européen, international), mais elles se concentrent principalement sur le </a:t>
            </a:r>
            <a:r>
              <a:rPr lang="fr-FR" sz="2400" b="1" dirty="0"/>
              <a:t>bébé</a:t>
            </a:r>
            <a:r>
              <a:rPr lang="fr-FR" sz="2400" dirty="0"/>
              <a:t>, et moins sur le </a:t>
            </a:r>
            <a:r>
              <a:rPr lang="fr-FR" sz="2400" b="1" dirty="0"/>
              <a:t>bien-être des parents</a:t>
            </a:r>
            <a:r>
              <a:rPr lang="fr-FR" sz="2400" dirty="0"/>
              <a:t>. </a:t>
            </a:r>
          </a:p>
          <a:p>
            <a:pPr marL="0" indent="0">
              <a:buNone/>
            </a:pPr>
            <a:endParaRPr lang="fr-FR" sz="2400" dirty="0"/>
          </a:p>
          <a:p>
            <a:r>
              <a:rPr lang="fr-FR" sz="2400" dirty="0"/>
              <a:t>Les familles en situation de vulnérabilité nécessitent un accompagnement spécifique durant cette période.</a:t>
            </a:r>
          </a:p>
        </p:txBody>
      </p:sp>
      <p:sp>
        <p:nvSpPr>
          <p:cNvPr id="3" name="Rectangle : coins arrondis 2">
            <a:extLst>
              <a:ext uri="{FF2B5EF4-FFF2-40B4-BE49-F238E27FC236}">
                <a16:creationId xmlns:a16="http://schemas.microsoft.com/office/drawing/2014/main" id="{38659D2C-8472-5334-2E60-02ACE94F8F0B}"/>
              </a:ext>
            </a:extLst>
          </p:cNvPr>
          <p:cNvSpPr/>
          <p:nvPr/>
        </p:nvSpPr>
        <p:spPr>
          <a:xfrm>
            <a:off x="838200" y="729991"/>
            <a:ext cx="6219972"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les 1000 premiers jours</a:t>
            </a:r>
          </a:p>
        </p:txBody>
      </p:sp>
      <p:sp>
        <p:nvSpPr>
          <p:cNvPr id="5" name="Espace réservé du numéro de diapositive 4">
            <a:extLst>
              <a:ext uri="{FF2B5EF4-FFF2-40B4-BE49-F238E27FC236}">
                <a16:creationId xmlns:a16="http://schemas.microsoft.com/office/drawing/2014/main" id="{8544F9BB-D645-3D31-FB17-A2135A15C3BA}"/>
              </a:ext>
            </a:extLst>
          </p:cNvPr>
          <p:cNvSpPr>
            <a:spLocks noGrp="1"/>
          </p:cNvSpPr>
          <p:nvPr>
            <p:ph type="sldNum" sz="quarter" idx="12"/>
          </p:nvPr>
        </p:nvSpPr>
        <p:spPr/>
        <p:txBody>
          <a:bodyPr/>
          <a:lstStyle/>
          <a:p>
            <a:fld id="{56DD099D-73A9-0F4A-AEA9-743208158BE1}" type="slidenum">
              <a:rPr lang="fr-FR" smtClean="0"/>
              <a:pPr/>
              <a:t>3</a:t>
            </a:fld>
            <a:endParaRPr lang="fr-FR" dirty="0">
              <a:latin typeface="Montserrat" pitchFamily="2" charset="77"/>
            </a:endParaRPr>
          </a:p>
        </p:txBody>
      </p:sp>
    </p:spTree>
    <p:extLst>
      <p:ext uri="{BB962C8B-B14F-4D97-AF65-F5344CB8AC3E}">
        <p14:creationId xmlns:p14="http://schemas.microsoft.com/office/powerpoint/2010/main" val="21801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3F7BE-2842-A9B1-D9B1-426B8C332B46}"/>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44FA755B-4573-7B59-7352-DA8A0AA42604}"/>
              </a:ext>
            </a:extLst>
          </p:cNvPr>
          <p:cNvSpPr>
            <a:spLocks noGrp="1"/>
          </p:cNvSpPr>
          <p:nvPr>
            <p:ph idx="1"/>
          </p:nvPr>
        </p:nvSpPr>
        <p:spPr/>
        <p:txBody>
          <a:bodyPr>
            <a:normAutofit/>
          </a:bodyPr>
          <a:lstStyle/>
          <a:p>
            <a:endParaRPr lang="fr-FR" sz="2400" dirty="0"/>
          </a:p>
          <a:p>
            <a:r>
              <a:rPr lang="fr-FR" sz="2400" dirty="0"/>
              <a:t>En France, le </a:t>
            </a:r>
            <a:r>
              <a:rPr lang="fr-FR" sz="2400" b="1" dirty="0"/>
              <a:t>suicide est la première cause de mortalité des jeunes mères</a:t>
            </a:r>
            <a:r>
              <a:rPr lang="fr-FR" sz="2400" dirty="0"/>
              <a:t>. </a:t>
            </a:r>
          </a:p>
          <a:p>
            <a:pPr marL="0" indent="0">
              <a:buNone/>
            </a:pPr>
            <a:endParaRPr lang="fr-FR" sz="2400" dirty="0"/>
          </a:p>
          <a:p>
            <a:r>
              <a:rPr lang="fr-FR" sz="2400" dirty="0"/>
              <a:t>Le </a:t>
            </a:r>
            <a:r>
              <a:rPr lang="fr-FR" sz="2400" b="1" dirty="0"/>
              <a:t>syndrome du bébé secoué</a:t>
            </a:r>
            <a:r>
              <a:rPr lang="fr-FR" sz="2400" dirty="0"/>
              <a:t> touche plusieurs centaines d’enfants chaque année ; il a motivé des campagnes de prévention en Flandre dès 2022. </a:t>
            </a:r>
          </a:p>
          <a:p>
            <a:pPr marL="0" indent="0">
              <a:buNone/>
            </a:pPr>
            <a:endParaRPr lang="fr-FR" sz="2400" dirty="0"/>
          </a:p>
          <a:p>
            <a:r>
              <a:rPr lang="fr-FR" sz="2400" dirty="0"/>
              <a:t>Le </a:t>
            </a:r>
            <a:r>
              <a:rPr lang="fr-FR" sz="2400" b="1" dirty="0"/>
              <a:t>burn-out parental</a:t>
            </a:r>
            <a:r>
              <a:rPr lang="fr-FR" sz="2400" dirty="0"/>
              <a:t> est en augmentation.</a:t>
            </a:r>
          </a:p>
        </p:txBody>
      </p:sp>
      <p:sp>
        <p:nvSpPr>
          <p:cNvPr id="3" name="Rectangle : coins arrondis 2">
            <a:extLst>
              <a:ext uri="{FF2B5EF4-FFF2-40B4-BE49-F238E27FC236}">
                <a16:creationId xmlns:a16="http://schemas.microsoft.com/office/drawing/2014/main" id="{A0E9BD14-686F-5FAA-55AC-FEF31ACFE05C}"/>
              </a:ext>
            </a:extLst>
          </p:cNvPr>
          <p:cNvSpPr/>
          <p:nvPr/>
        </p:nvSpPr>
        <p:spPr>
          <a:xfrm>
            <a:off x="838200" y="729991"/>
            <a:ext cx="10701969"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constats préoccupants sur la santé des parents</a:t>
            </a:r>
          </a:p>
        </p:txBody>
      </p:sp>
      <p:sp>
        <p:nvSpPr>
          <p:cNvPr id="5" name="Espace réservé du numéro de diapositive 4">
            <a:extLst>
              <a:ext uri="{FF2B5EF4-FFF2-40B4-BE49-F238E27FC236}">
                <a16:creationId xmlns:a16="http://schemas.microsoft.com/office/drawing/2014/main" id="{767FEC04-6BC9-C924-78A9-4DB85ED125A2}"/>
              </a:ext>
            </a:extLst>
          </p:cNvPr>
          <p:cNvSpPr>
            <a:spLocks noGrp="1"/>
          </p:cNvSpPr>
          <p:nvPr>
            <p:ph type="sldNum" sz="quarter" idx="12"/>
          </p:nvPr>
        </p:nvSpPr>
        <p:spPr/>
        <p:txBody>
          <a:bodyPr/>
          <a:lstStyle/>
          <a:p>
            <a:fld id="{56DD099D-73A9-0F4A-AEA9-743208158BE1}" type="slidenum">
              <a:rPr lang="fr-FR" smtClean="0"/>
              <a:pPr/>
              <a:t>4</a:t>
            </a:fld>
            <a:endParaRPr lang="fr-FR" dirty="0">
              <a:latin typeface="Montserrat" pitchFamily="2" charset="77"/>
            </a:endParaRPr>
          </a:p>
        </p:txBody>
      </p:sp>
    </p:spTree>
    <p:extLst>
      <p:ext uri="{BB962C8B-B14F-4D97-AF65-F5344CB8AC3E}">
        <p14:creationId xmlns:p14="http://schemas.microsoft.com/office/powerpoint/2010/main" val="52280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67D7B-DC7B-843B-36A6-5B1261BDE682}"/>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793BEC84-4C94-37EC-6FB4-8B0B0969C6FD}"/>
              </a:ext>
            </a:extLst>
          </p:cNvPr>
          <p:cNvSpPr>
            <a:spLocks noGrp="1"/>
          </p:cNvSpPr>
          <p:nvPr>
            <p:ph idx="1"/>
          </p:nvPr>
        </p:nvSpPr>
        <p:spPr/>
        <p:txBody>
          <a:bodyPr>
            <a:normAutofit fontScale="85000" lnSpcReduction="10000"/>
          </a:bodyPr>
          <a:lstStyle/>
          <a:p>
            <a:pPr>
              <a:lnSpc>
                <a:spcPct val="110000"/>
              </a:lnSpc>
            </a:pPr>
            <a:r>
              <a:rPr lang="fr-FR" sz="2400" dirty="0"/>
              <a:t>En 2024, la Belgique a lancé un </a:t>
            </a:r>
            <a:r>
              <a:rPr lang="fr-FR" sz="2400" b="1" dirty="0"/>
              <a:t>programme interfédéral de soins périnataux</a:t>
            </a:r>
            <a:r>
              <a:rPr lang="fr-FR" sz="2400" dirty="0"/>
              <a:t> en raison du nombre élevé de mères (20 à 25 %) souffrant de difficultés psychologiques pendant ou après la grossesse. Une enquête est en cours pour évaluer : la perception de la parentalité chez les parents de jeunes enfants ; </a:t>
            </a:r>
          </a:p>
          <a:p>
            <a:pPr>
              <a:lnSpc>
                <a:spcPct val="110000"/>
              </a:lnSpc>
            </a:pPr>
            <a:r>
              <a:rPr lang="fr-FR" sz="2400" dirty="0"/>
              <a:t>leur niveau de stress dans l’exercice de leur rôle parental. </a:t>
            </a:r>
          </a:p>
          <a:p>
            <a:pPr>
              <a:lnSpc>
                <a:spcPct val="110000"/>
              </a:lnSpc>
            </a:pPr>
            <a:r>
              <a:rPr lang="fr-FR" sz="2400" dirty="0"/>
              <a:t>Une étude de Santé publique France (femmes ayant accouché en mars 2021) révèle que, deux mois après l’accouchement : </a:t>
            </a:r>
          </a:p>
          <a:p>
            <a:pPr>
              <a:lnSpc>
                <a:spcPct val="110000"/>
              </a:lnSpc>
              <a:buFontTx/>
              <a:buChar char="-"/>
            </a:pPr>
            <a:r>
              <a:rPr lang="fr-FR" sz="2400" b="1" dirty="0"/>
              <a:t>1 femme sur 6</a:t>
            </a:r>
            <a:r>
              <a:rPr lang="fr-FR" sz="2400" dirty="0"/>
              <a:t> souffrait de dépression post-partum ; </a:t>
            </a:r>
          </a:p>
          <a:p>
            <a:pPr>
              <a:lnSpc>
                <a:spcPct val="110000"/>
              </a:lnSpc>
              <a:buFontTx/>
              <a:buChar char="-"/>
            </a:pPr>
            <a:r>
              <a:rPr lang="fr-FR" sz="2400" b="1" dirty="0"/>
              <a:t>plus d’1 femme sur 4</a:t>
            </a:r>
            <a:r>
              <a:rPr lang="fr-FR" sz="2400" dirty="0"/>
              <a:t> présentait un niveau d’anxiété élevé ; </a:t>
            </a:r>
          </a:p>
          <a:p>
            <a:pPr>
              <a:lnSpc>
                <a:spcPct val="110000"/>
              </a:lnSpc>
              <a:buFontTx/>
              <a:buChar char="-"/>
            </a:pPr>
            <a:r>
              <a:rPr lang="fr-FR" sz="2400" b="1" dirty="0"/>
              <a:t>1 femme sur 20</a:t>
            </a:r>
            <a:r>
              <a:rPr lang="fr-FR" sz="2400" dirty="0"/>
              <a:t> rapportait des idées suicidaires. </a:t>
            </a:r>
          </a:p>
          <a:p>
            <a:pPr>
              <a:lnSpc>
                <a:spcPct val="110000"/>
              </a:lnSpc>
            </a:pPr>
            <a:r>
              <a:rPr lang="fr-FR" sz="2400" dirty="0"/>
              <a:t>Ces résultats sont cohérents avec les données internationales sur la santé mentale périnatale.</a:t>
            </a:r>
          </a:p>
        </p:txBody>
      </p:sp>
      <p:sp>
        <p:nvSpPr>
          <p:cNvPr id="3" name="Rectangle : coins arrondis 2">
            <a:extLst>
              <a:ext uri="{FF2B5EF4-FFF2-40B4-BE49-F238E27FC236}">
                <a16:creationId xmlns:a16="http://schemas.microsoft.com/office/drawing/2014/main" id="{1D783FFB-B017-FE36-078C-48AE50975807}"/>
              </a:ext>
            </a:extLst>
          </p:cNvPr>
          <p:cNvSpPr/>
          <p:nvPr/>
        </p:nvSpPr>
        <p:spPr>
          <a:xfrm>
            <a:off x="838200" y="729991"/>
            <a:ext cx="5220005"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quelques chiffres</a:t>
            </a:r>
          </a:p>
        </p:txBody>
      </p:sp>
      <p:sp>
        <p:nvSpPr>
          <p:cNvPr id="5" name="Espace réservé du numéro de diapositive 4">
            <a:extLst>
              <a:ext uri="{FF2B5EF4-FFF2-40B4-BE49-F238E27FC236}">
                <a16:creationId xmlns:a16="http://schemas.microsoft.com/office/drawing/2014/main" id="{C3ACA030-FE40-1C1B-6D98-A0AE00B3C741}"/>
              </a:ext>
            </a:extLst>
          </p:cNvPr>
          <p:cNvSpPr>
            <a:spLocks noGrp="1"/>
          </p:cNvSpPr>
          <p:nvPr>
            <p:ph type="sldNum" sz="quarter" idx="12"/>
          </p:nvPr>
        </p:nvSpPr>
        <p:spPr/>
        <p:txBody>
          <a:bodyPr/>
          <a:lstStyle/>
          <a:p>
            <a:fld id="{56DD099D-73A9-0F4A-AEA9-743208158BE1}" type="slidenum">
              <a:rPr lang="fr-FR" smtClean="0"/>
              <a:pPr/>
              <a:t>5</a:t>
            </a:fld>
            <a:endParaRPr lang="fr-FR" dirty="0">
              <a:latin typeface="Montserrat" pitchFamily="2" charset="77"/>
            </a:endParaRPr>
          </a:p>
        </p:txBody>
      </p:sp>
    </p:spTree>
    <p:extLst>
      <p:ext uri="{BB962C8B-B14F-4D97-AF65-F5344CB8AC3E}">
        <p14:creationId xmlns:p14="http://schemas.microsoft.com/office/powerpoint/2010/main" val="81091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AE32A-A267-933F-B55D-D22238D8B5D9}"/>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9C94DDC-E6D7-057D-FC02-9AF823BABF1E}"/>
              </a:ext>
            </a:extLst>
          </p:cNvPr>
          <p:cNvSpPr>
            <a:spLocks noGrp="1"/>
          </p:cNvSpPr>
          <p:nvPr>
            <p:ph idx="1"/>
          </p:nvPr>
        </p:nvSpPr>
        <p:spPr/>
        <p:txBody>
          <a:bodyPr>
            <a:normAutofit/>
          </a:bodyPr>
          <a:lstStyle/>
          <a:p>
            <a:pPr marL="0" indent="0">
              <a:buNone/>
            </a:pPr>
            <a:endParaRPr lang="fr-FR" sz="2000" dirty="0"/>
          </a:p>
          <a:p>
            <a:pPr marL="0" indent="0">
              <a:buNone/>
            </a:pPr>
            <a:r>
              <a:rPr lang="fr-FR" sz="2000" dirty="0"/>
              <a:t>La multiplication des campagnes d’information destinées aux nouveaux parents peut générer : </a:t>
            </a:r>
          </a:p>
          <a:p>
            <a:r>
              <a:rPr lang="fr-FR" sz="2000" dirty="0"/>
              <a:t>un sentiment d’obligation ; </a:t>
            </a:r>
          </a:p>
          <a:p>
            <a:r>
              <a:rPr lang="fr-FR" sz="2000" dirty="0"/>
              <a:t>une surcharge d’informations ; </a:t>
            </a:r>
          </a:p>
          <a:p>
            <a:r>
              <a:rPr lang="fr-FR" sz="2000" dirty="0"/>
              <a:t>un sentiment d’échec ou d’insuffisance parentale. </a:t>
            </a:r>
          </a:p>
          <a:p>
            <a:pPr marL="0" indent="0">
              <a:buNone/>
            </a:pPr>
            <a:endParaRPr lang="fr-FR" sz="2000" dirty="0"/>
          </a:p>
          <a:p>
            <a:pPr marL="0" indent="0">
              <a:buNone/>
            </a:pPr>
            <a:r>
              <a:rPr lang="fr-FR" sz="2000" dirty="0"/>
              <a:t>Il apparaît nécessaire de : </a:t>
            </a:r>
          </a:p>
          <a:p>
            <a:r>
              <a:rPr lang="fr-FR" sz="2000" dirty="0"/>
              <a:t>mieux préparer les futurs parents à la parentalité ; </a:t>
            </a:r>
          </a:p>
          <a:p>
            <a:r>
              <a:rPr lang="fr-FR" sz="2000" dirty="0"/>
              <a:t>renforcer les réseaux de soutien ; </a:t>
            </a:r>
          </a:p>
          <a:p>
            <a:r>
              <a:rPr lang="fr-FR" sz="2000" dirty="0"/>
              <a:t>proposer un accompagnement spécifique aux parents.</a:t>
            </a:r>
          </a:p>
        </p:txBody>
      </p:sp>
      <p:sp>
        <p:nvSpPr>
          <p:cNvPr id="3" name="Rectangle : coins arrondis 2">
            <a:extLst>
              <a:ext uri="{FF2B5EF4-FFF2-40B4-BE49-F238E27FC236}">
                <a16:creationId xmlns:a16="http://schemas.microsoft.com/office/drawing/2014/main" id="{203EECF2-0ED3-E6D1-0471-314FFC12BFAB}"/>
              </a:ext>
            </a:extLst>
          </p:cNvPr>
          <p:cNvSpPr/>
          <p:nvPr/>
        </p:nvSpPr>
        <p:spPr>
          <a:xfrm>
            <a:off x="838200" y="729991"/>
            <a:ext cx="6484467"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quels leviers possibles ?</a:t>
            </a:r>
          </a:p>
        </p:txBody>
      </p:sp>
      <p:sp>
        <p:nvSpPr>
          <p:cNvPr id="5" name="Espace réservé du numéro de diapositive 4">
            <a:extLst>
              <a:ext uri="{FF2B5EF4-FFF2-40B4-BE49-F238E27FC236}">
                <a16:creationId xmlns:a16="http://schemas.microsoft.com/office/drawing/2014/main" id="{34E8531E-B0E4-C673-B7DB-D5C445D43255}"/>
              </a:ext>
            </a:extLst>
          </p:cNvPr>
          <p:cNvSpPr>
            <a:spLocks noGrp="1"/>
          </p:cNvSpPr>
          <p:nvPr>
            <p:ph type="sldNum" sz="quarter" idx="12"/>
          </p:nvPr>
        </p:nvSpPr>
        <p:spPr/>
        <p:txBody>
          <a:bodyPr/>
          <a:lstStyle/>
          <a:p>
            <a:fld id="{56DD099D-73A9-0F4A-AEA9-743208158BE1}" type="slidenum">
              <a:rPr lang="fr-FR" smtClean="0"/>
              <a:pPr/>
              <a:t>6</a:t>
            </a:fld>
            <a:endParaRPr lang="fr-FR" dirty="0">
              <a:latin typeface="Montserrat" pitchFamily="2" charset="77"/>
            </a:endParaRPr>
          </a:p>
        </p:txBody>
      </p:sp>
    </p:spTree>
    <p:extLst>
      <p:ext uri="{BB962C8B-B14F-4D97-AF65-F5344CB8AC3E}">
        <p14:creationId xmlns:p14="http://schemas.microsoft.com/office/powerpoint/2010/main" val="797982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BC51E-2BA4-F982-40B1-CB1777D3C833}"/>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93CCAAF-077B-D371-2F78-D4A1D7E4453B}"/>
              </a:ext>
            </a:extLst>
          </p:cNvPr>
          <p:cNvSpPr>
            <a:spLocks noGrp="1"/>
          </p:cNvSpPr>
          <p:nvPr>
            <p:ph idx="1"/>
          </p:nvPr>
        </p:nvSpPr>
        <p:spPr/>
        <p:txBody>
          <a:bodyPr>
            <a:normAutofit fontScale="47500" lnSpcReduction="20000"/>
          </a:bodyPr>
          <a:lstStyle/>
          <a:p>
            <a:pPr marL="0" indent="0" algn="ctr">
              <a:lnSpc>
                <a:spcPct val="120000"/>
              </a:lnSpc>
              <a:buNone/>
            </a:pPr>
            <a:r>
              <a:rPr lang="fr-FR" sz="3800" b="1" u="sng" dirty="0"/>
              <a:t>Objectif </a:t>
            </a:r>
            <a:r>
              <a:rPr lang="fr-FR" sz="3800" b="1" dirty="0"/>
              <a:t>: Renforcer le soutien aux parents pendant les 1 000 premiers jours, améliorer leur bien-être et de prévenir les risques tels que l'épuisement parental. </a:t>
            </a:r>
            <a:endParaRPr lang="fr-FR" sz="2900" b="1" dirty="0"/>
          </a:p>
          <a:p>
            <a:pPr marL="0" indent="0">
              <a:buNone/>
            </a:pPr>
            <a:endParaRPr lang="fr-FR" sz="2000" dirty="0"/>
          </a:p>
          <a:p>
            <a:pPr marL="0" indent="0">
              <a:buNone/>
            </a:pPr>
            <a:r>
              <a:rPr lang="fr-FR" dirty="0"/>
              <a:t>Le projet FAMILY se concentre sur les besoins émotionnels, physiques et psychologiques des familles. </a:t>
            </a:r>
            <a:endParaRPr lang="fr-FR" sz="2000" dirty="0"/>
          </a:p>
          <a:p>
            <a:pPr marL="0" indent="0">
              <a:buNone/>
            </a:pPr>
            <a:endParaRPr lang="fr-FR" sz="2000" dirty="0"/>
          </a:p>
          <a:p>
            <a:pPr marL="0" indent="0">
              <a:buNone/>
            </a:pPr>
            <a:r>
              <a:rPr lang="fr-FR" u="sng" dirty="0"/>
              <a:t>Les actions clés incluent </a:t>
            </a:r>
            <a:r>
              <a:rPr lang="fr-FR" dirty="0"/>
              <a:t>:</a:t>
            </a:r>
            <a:endParaRPr lang="fr-FR" sz="2000" dirty="0"/>
          </a:p>
          <a:p>
            <a:pPr fontAlgn="base"/>
            <a:r>
              <a:rPr lang="fr-FR" dirty="0"/>
              <a:t>la création d’un </a:t>
            </a:r>
            <a:r>
              <a:rPr lang="fr-FR" b="1" dirty="0"/>
              <a:t>réseau de pair-</a:t>
            </a:r>
            <a:r>
              <a:rPr lang="fr-FR" b="1" dirty="0" err="1"/>
              <a:t>aidance</a:t>
            </a:r>
            <a:r>
              <a:rPr lang="fr-FR" b="1" dirty="0"/>
              <a:t> transfrontalier</a:t>
            </a:r>
            <a:r>
              <a:rPr lang="fr-FR" dirty="0"/>
              <a:t>, </a:t>
            </a:r>
          </a:p>
          <a:p>
            <a:pPr fontAlgn="base"/>
            <a:r>
              <a:rPr lang="fr-FR" dirty="0"/>
              <a:t>des </a:t>
            </a:r>
            <a:r>
              <a:rPr lang="fr-FR" b="1" dirty="0"/>
              <a:t>ateliers de formation pour professionnels et parents</a:t>
            </a:r>
            <a:r>
              <a:rPr lang="fr-FR" dirty="0"/>
              <a:t>,</a:t>
            </a:r>
          </a:p>
          <a:p>
            <a:pPr fontAlgn="base"/>
            <a:r>
              <a:rPr lang="fr-FR" dirty="0"/>
              <a:t>la </a:t>
            </a:r>
            <a:r>
              <a:rPr lang="fr-FR" b="1" dirty="0"/>
              <a:t>mise à disposition des lieux et des outils accessibles</a:t>
            </a:r>
          </a:p>
          <a:p>
            <a:pPr fontAlgn="base"/>
            <a:endParaRPr lang="fr-FR" sz="2000" dirty="0"/>
          </a:p>
          <a:p>
            <a:pPr marL="0" indent="0">
              <a:buNone/>
            </a:pPr>
            <a:r>
              <a:rPr lang="fr-FR" u="sng" dirty="0"/>
              <a:t>Publics cibles </a:t>
            </a:r>
            <a:r>
              <a:rPr lang="fr-FR" dirty="0"/>
              <a:t>:</a:t>
            </a:r>
            <a:endParaRPr lang="fr-FR" sz="2000" dirty="0"/>
          </a:p>
          <a:p>
            <a:pPr fontAlgn="base">
              <a:lnSpc>
                <a:spcPct val="120000"/>
              </a:lnSpc>
            </a:pPr>
            <a:r>
              <a:rPr lang="fr-FR" b="1" dirty="0"/>
              <a:t>3000 parents accompagnés </a:t>
            </a:r>
            <a:r>
              <a:rPr lang="fr-FR" dirty="0"/>
              <a:t>(toutes les personnes ayant un projet d’enfant, attendant un enfant ou qui venant d’accueillir un nouveau-né)</a:t>
            </a:r>
            <a:endParaRPr lang="fr-FR" b="1" dirty="0"/>
          </a:p>
          <a:p>
            <a:pPr fontAlgn="base">
              <a:lnSpc>
                <a:spcPct val="120000"/>
              </a:lnSpc>
            </a:pPr>
            <a:r>
              <a:rPr lang="fr-FR" b="1" dirty="0"/>
              <a:t>1000 professionnels formés</a:t>
            </a:r>
            <a:r>
              <a:rPr lang="fr-FR" dirty="0"/>
              <a:t> =&gt; </a:t>
            </a:r>
            <a:r>
              <a:rPr lang="fr-FR" dirty="0" err="1"/>
              <a:t>parmis</a:t>
            </a:r>
            <a:r>
              <a:rPr lang="fr-FR" dirty="0"/>
              <a:t> eux, les partenaires universitaires souhaitent intégrer le matériel du projet (formation, boîte à outils pour les parents) dans ses programmes de formation de 1er et de 2ème cycle pour les (futurs) infirmiers, </a:t>
            </a:r>
            <a:r>
              <a:rPr lang="fr-FR" dirty="0" err="1"/>
              <a:t>sages-femmes</a:t>
            </a:r>
            <a:r>
              <a:rPr lang="fr-FR" dirty="0"/>
              <a:t>, travailleurs sociaux, psychologues et éducateurs spécialisés</a:t>
            </a:r>
          </a:p>
          <a:p>
            <a:pPr fontAlgn="base"/>
            <a:r>
              <a:rPr lang="fr-FR" dirty="0"/>
              <a:t>les </a:t>
            </a:r>
            <a:r>
              <a:rPr lang="fr-FR" b="1" dirty="0"/>
              <a:t>autorités locales</a:t>
            </a:r>
          </a:p>
        </p:txBody>
      </p:sp>
      <p:sp>
        <p:nvSpPr>
          <p:cNvPr id="3" name="Rectangle : coins arrondis 2">
            <a:extLst>
              <a:ext uri="{FF2B5EF4-FFF2-40B4-BE49-F238E27FC236}">
                <a16:creationId xmlns:a16="http://schemas.microsoft.com/office/drawing/2014/main" id="{328E9A3A-3F86-2B36-60E8-F3CAD7EE62EC}"/>
              </a:ext>
            </a:extLst>
          </p:cNvPr>
          <p:cNvSpPr/>
          <p:nvPr/>
        </p:nvSpPr>
        <p:spPr>
          <a:xfrm>
            <a:off x="838200" y="729991"/>
            <a:ext cx="5320352"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objectif &amp; actions</a:t>
            </a:r>
          </a:p>
        </p:txBody>
      </p:sp>
      <p:sp>
        <p:nvSpPr>
          <p:cNvPr id="5" name="Espace réservé du numéro de diapositive 4">
            <a:extLst>
              <a:ext uri="{FF2B5EF4-FFF2-40B4-BE49-F238E27FC236}">
                <a16:creationId xmlns:a16="http://schemas.microsoft.com/office/drawing/2014/main" id="{DCF08682-3F5B-772B-B5AF-C4EBB198BFF5}"/>
              </a:ext>
            </a:extLst>
          </p:cNvPr>
          <p:cNvSpPr>
            <a:spLocks noGrp="1"/>
          </p:cNvSpPr>
          <p:nvPr>
            <p:ph type="sldNum" sz="quarter" idx="12"/>
          </p:nvPr>
        </p:nvSpPr>
        <p:spPr/>
        <p:txBody>
          <a:bodyPr/>
          <a:lstStyle/>
          <a:p>
            <a:fld id="{56DD099D-73A9-0F4A-AEA9-743208158BE1}" type="slidenum">
              <a:rPr lang="fr-FR" smtClean="0"/>
              <a:pPr/>
              <a:t>7</a:t>
            </a:fld>
            <a:endParaRPr lang="fr-FR" dirty="0">
              <a:latin typeface="Montserrat" pitchFamily="2" charset="77"/>
            </a:endParaRPr>
          </a:p>
        </p:txBody>
      </p:sp>
    </p:spTree>
    <p:extLst>
      <p:ext uri="{BB962C8B-B14F-4D97-AF65-F5344CB8AC3E}">
        <p14:creationId xmlns:p14="http://schemas.microsoft.com/office/powerpoint/2010/main" val="3100840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4B194-3F9A-0715-BE41-F3C3B2213B0C}"/>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77786C0-19C7-C327-226D-C4F061530F52}"/>
              </a:ext>
            </a:extLst>
          </p:cNvPr>
          <p:cNvSpPr>
            <a:spLocks noGrp="1"/>
          </p:cNvSpPr>
          <p:nvPr>
            <p:ph idx="1"/>
          </p:nvPr>
        </p:nvSpPr>
        <p:spPr/>
        <p:txBody>
          <a:bodyPr>
            <a:normAutofit fontScale="40000" lnSpcReduction="20000"/>
          </a:bodyPr>
          <a:lstStyle/>
          <a:p>
            <a:pPr marL="0" indent="0" fontAlgn="base">
              <a:buNone/>
            </a:pPr>
            <a:r>
              <a:rPr lang="fr-FR" sz="3500" b="1" dirty="0"/>
              <a:t>Promotion de la sensibilité parentale</a:t>
            </a:r>
          </a:p>
          <a:p>
            <a:pPr marL="0" indent="0" algn="just">
              <a:lnSpc>
                <a:spcPct val="120000"/>
              </a:lnSpc>
              <a:buNone/>
            </a:pPr>
            <a:r>
              <a:rPr lang="fr-FR" u="sng" dirty="0"/>
              <a:t>formation à destination des professionnels</a:t>
            </a:r>
            <a:r>
              <a:rPr lang="fr-FR" dirty="0"/>
              <a:t> =&gt; ateliers transfrontaliers, </a:t>
            </a:r>
            <a:r>
              <a:rPr lang="fr-FR" dirty="0" err="1"/>
              <a:t>co-construits</a:t>
            </a:r>
            <a:r>
              <a:rPr lang="fr-FR" dirty="0"/>
              <a:t> sur la base de leurs besoins : former à soutenir les nouveaux parents à reconnaître/interpréter les signaux des nourrissons &amp; à réagir de manière bienveillante et appropriée, tout en gardant une approche non-stigmatisante</a:t>
            </a:r>
          </a:p>
          <a:p>
            <a:pPr marL="0" indent="0" algn="just">
              <a:lnSpc>
                <a:spcPct val="120000"/>
              </a:lnSpc>
              <a:buNone/>
            </a:pPr>
            <a:r>
              <a:rPr lang="fr-FR" u="sng" dirty="0"/>
              <a:t>boîte à outils à destination des parents</a:t>
            </a:r>
            <a:r>
              <a:rPr lang="fr-FR" dirty="0"/>
              <a:t> =&gt; conçus selon une approche </a:t>
            </a:r>
            <a:r>
              <a:rPr lang="fr-FR" dirty="0" err="1"/>
              <a:t>ludo</a:t>
            </a:r>
            <a:r>
              <a:rPr lang="fr-FR" dirty="0"/>
              <a:t>-pédagogique, ces outils permettront aux parents d’apprendre à préserver leur bien-être et leur santé mentale afin de ne pas se laisser submerger par un état de stress.</a:t>
            </a:r>
            <a:endParaRPr lang="fr-FR" b="1" dirty="0"/>
          </a:p>
          <a:p>
            <a:pPr marL="0" indent="0" fontAlgn="base">
              <a:buNone/>
            </a:pPr>
            <a:r>
              <a:rPr lang="fr-FR" sz="3500" b="1" dirty="0"/>
              <a:t>Renforcement de la parentalité par la pair-</a:t>
            </a:r>
            <a:r>
              <a:rPr lang="fr-FR" sz="3500" b="1" dirty="0" err="1"/>
              <a:t>aidance</a:t>
            </a:r>
            <a:endParaRPr lang="fr-FR" sz="3500" b="1" dirty="0"/>
          </a:p>
          <a:p>
            <a:pPr marL="0" indent="0" algn="just">
              <a:lnSpc>
                <a:spcPct val="120000"/>
              </a:lnSpc>
              <a:buNone/>
            </a:pPr>
            <a:r>
              <a:rPr lang="fr-FR" u="sng" dirty="0"/>
              <a:t>formation des pairs aidants</a:t>
            </a:r>
            <a:r>
              <a:rPr lang="fr-FR" dirty="0"/>
              <a:t> =&gt; Des parents d'origines diverses, déjà intégrés dans leur communauté locale, seront formés pour devenir des pairs aidants, en s’appuyant sur des modèles existants et testés. En parallèle, les professionnels bénéficieront d’un accompagnement pour travailler en réseau avec ces pairs aidants. </a:t>
            </a:r>
          </a:p>
          <a:p>
            <a:pPr marL="0" indent="0" algn="just">
              <a:lnSpc>
                <a:spcPct val="120000"/>
              </a:lnSpc>
              <a:buNone/>
            </a:pPr>
            <a:r>
              <a:rPr lang="fr-FR" u="sng" dirty="0"/>
              <a:t>réseaux transfrontaliers</a:t>
            </a:r>
            <a:r>
              <a:rPr lang="fr-FR" dirty="0"/>
              <a:t> =&gt; il sera déployé en France, Wallonie et en Flandre, permettant un partage de compétences et d’expertises entre les pays. Une plateforme dédiée sera créé pour que les pairs formés puissent accéder aux informations nécessaires pour assurer la pérennité.</a:t>
            </a:r>
            <a:br>
              <a:rPr lang="fr-FR" dirty="0"/>
            </a:br>
            <a:endParaRPr lang="fr-FR" b="1" dirty="0"/>
          </a:p>
          <a:p>
            <a:pPr marL="0" indent="0" fontAlgn="base">
              <a:buNone/>
            </a:pPr>
            <a:r>
              <a:rPr lang="fr-FR" sz="3500" b="1" dirty="0"/>
              <a:t>Prévention du burn-out parental et promotion globale du bien-être familial </a:t>
            </a:r>
            <a:r>
              <a:rPr lang="fr-FR" dirty="0"/>
              <a:t>(</a:t>
            </a:r>
            <a:r>
              <a:rPr lang="fr-FR" dirty="0" err="1"/>
              <a:t>ntmt</a:t>
            </a:r>
            <a:r>
              <a:rPr lang="fr-FR" dirty="0"/>
              <a:t> alimentation &amp; activité physique)</a:t>
            </a:r>
            <a:endParaRPr lang="fr-FR" b="1" dirty="0"/>
          </a:p>
          <a:p>
            <a:pPr marL="0" indent="0" algn="just">
              <a:lnSpc>
                <a:spcPct val="120000"/>
              </a:lnSpc>
              <a:buNone/>
            </a:pPr>
            <a:r>
              <a:rPr lang="fr-FR" u="sng" dirty="0"/>
              <a:t>Ateliers transfrontaliers à destination des parents</a:t>
            </a:r>
            <a:r>
              <a:rPr lang="fr-FR" dirty="0"/>
              <a:t> =&gt; en groupe, les jeunes parents aborderont ce qui comptent pour eux : le sommeil, la gestion du stress, le renforcement des liens sociaux et la gestion du budget; des ateliers et des outils seront proposés le plus tôt possible dans le parcours de parentalité afin de prévenir le risque d’un burn-out parental. </a:t>
            </a:r>
          </a:p>
          <a:p>
            <a:pPr marL="0" indent="0" algn="just">
              <a:lnSpc>
                <a:spcPct val="120000"/>
              </a:lnSpc>
              <a:buNone/>
            </a:pPr>
            <a:r>
              <a:rPr lang="fr-FR" u="sng" dirty="0"/>
              <a:t>Renforcement des lieux dédiés</a:t>
            </a:r>
            <a:r>
              <a:rPr lang="fr-FR" dirty="0"/>
              <a:t> =&gt; créer, améliorer et adapter les lieux dédiés facilitant l’accès aux services pour les familles (y compris les plus vulnérables). Ces lieux seront équipés des services de répit temporaire et d’un accueil bienveillant. Cette initiative vise à alléger la charge mentale et physique des parents, tout en leur offrant un moment de récupération essentiel pour prévenir le burn-out.</a:t>
            </a:r>
            <a:endParaRPr lang="fr-FR" b="1" dirty="0"/>
          </a:p>
        </p:txBody>
      </p:sp>
      <p:sp>
        <p:nvSpPr>
          <p:cNvPr id="3" name="Rectangle : coins arrondis 2">
            <a:extLst>
              <a:ext uri="{FF2B5EF4-FFF2-40B4-BE49-F238E27FC236}">
                <a16:creationId xmlns:a16="http://schemas.microsoft.com/office/drawing/2014/main" id="{42F9BD17-1D0C-161F-6985-667954E73D15}"/>
              </a:ext>
            </a:extLst>
          </p:cNvPr>
          <p:cNvSpPr/>
          <p:nvPr/>
        </p:nvSpPr>
        <p:spPr>
          <a:xfrm>
            <a:off x="838200" y="729991"/>
            <a:ext cx="5079196"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3 axes de travail</a:t>
            </a:r>
          </a:p>
        </p:txBody>
      </p:sp>
      <p:sp>
        <p:nvSpPr>
          <p:cNvPr id="5" name="Espace réservé du numéro de diapositive 4">
            <a:extLst>
              <a:ext uri="{FF2B5EF4-FFF2-40B4-BE49-F238E27FC236}">
                <a16:creationId xmlns:a16="http://schemas.microsoft.com/office/drawing/2014/main" id="{51C6C3C1-B455-4A93-98E8-0BAB0B02DA9E}"/>
              </a:ext>
            </a:extLst>
          </p:cNvPr>
          <p:cNvSpPr>
            <a:spLocks noGrp="1"/>
          </p:cNvSpPr>
          <p:nvPr>
            <p:ph type="sldNum" sz="quarter" idx="12"/>
          </p:nvPr>
        </p:nvSpPr>
        <p:spPr/>
        <p:txBody>
          <a:bodyPr/>
          <a:lstStyle/>
          <a:p>
            <a:fld id="{56DD099D-73A9-0F4A-AEA9-743208158BE1}" type="slidenum">
              <a:rPr lang="fr-FR" smtClean="0"/>
              <a:pPr/>
              <a:t>8</a:t>
            </a:fld>
            <a:endParaRPr lang="fr-FR" dirty="0">
              <a:latin typeface="Montserrat" pitchFamily="2" charset="77"/>
            </a:endParaRPr>
          </a:p>
        </p:txBody>
      </p:sp>
    </p:spTree>
    <p:extLst>
      <p:ext uri="{BB962C8B-B14F-4D97-AF65-F5344CB8AC3E}">
        <p14:creationId xmlns:p14="http://schemas.microsoft.com/office/powerpoint/2010/main" val="135422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9494B-C9A5-12E5-24F8-8A90107190E7}"/>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5402219A-70A0-0A16-50FA-0D78EAE483D3}"/>
              </a:ext>
            </a:extLst>
          </p:cNvPr>
          <p:cNvSpPr>
            <a:spLocks noGrp="1"/>
          </p:cNvSpPr>
          <p:nvPr>
            <p:ph idx="1"/>
          </p:nvPr>
        </p:nvSpPr>
        <p:spPr>
          <a:xfrm>
            <a:off x="946298" y="1511299"/>
            <a:ext cx="4763386" cy="4616710"/>
          </a:xfrm>
        </p:spPr>
        <p:txBody>
          <a:bodyPr>
            <a:normAutofit/>
          </a:bodyPr>
          <a:lstStyle/>
          <a:p>
            <a:pPr marL="0" indent="0" algn="just">
              <a:lnSpc>
                <a:spcPct val="120000"/>
              </a:lnSpc>
              <a:buNone/>
            </a:pPr>
            <a:endParaRPr lang="fr-FR" dirty="0"/>
          </a:p>
          <a:p>
            <a:pPr marL="0" indent="0" algn="just">
              <a:lnSpc>
                <a:spcPct val="120000"/>
              </a:lnSpc>
              <a:buNone/>
            </a:pPr>
            <a:endParaRPr lang="fr-FR" dirty="0"/>
          </a:p>
          <a:p>
            <a:pPr marL="0" indent="0" algn="just">
              <a:lnSpc>
                <a:spcPct val="120000"/>
              </a:lnSpc>
              <a:buNone/>
            </a:pPr>
            <a:r>
              <a:rPr lang="fr-FR" b="1" dirty="0"/>
              <a:t>Enquête sur les besoins des professionnels</a:t>
            </a:r>
          </a:p>
        </p:txBody>
      </p:sp>
      <p:sp>
        <p:nvSpPr>
          <p:cNvPr id="3" name="Rectangle : coins arrondis 2">
            <a:extLst>
              <a:ext uri="{FF2B5EF4-FFF2-40B4-BE49-F238E27FC236}">
                <a16:creationId xmlns:a16="http://schemas.microsoft.com/office/drawing/2014/main" id="{2F5AF847-1ED8-7F80-A350-4490A7879D90}"/>
              </a:ext>
            </a:extLst>
          </p:cNvPr>
          <p:cNvSpPr/>
          <p:nvPr/>
        </p:nvSpPr>
        <p:spPr>
          <a:xfrm>
            <a:off x="838200" y="729991"/>
            <a:ext cx="5848076" cy="578882"/>
          </a:xfrm>
          <a:prstGeom prst="roundRect">
            <a:avLst/>
          </a:prstGeom>
          <a:gradFill flip="none" rotWithShape="1">
            <a:gsLst>
              <a:gs pos="0">
                <a:srgbClr val="5A74B7"/>
              </a:gs>
              <a:gs pos="100000">
                <a:srgbClr val="8DA2CA"/>
              </a:gs>
            </a:gsLst>
            <a:lin ang="0" scaled="0"/>
            <a:tileRect/>
          </a:gra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none" rtlCol="0" anchor="ctr">
            <a:spAutoFit/>
          </a:bodyPr>
          <a:lstStyle/>
          <a:p>
            <a:pPr algn="l"/>
            <a:r>
              <a:rPr lang="fr-FR" sz="2800" b="1" i="0" dirty="0">
                <a:latin typeface="Montserrat SemiBold" pitchFamily="2" charset="77"/>
              </a:rPr>
              <a:t>FAMILY –  </a:t>
            </a:r>
            <a:r>
              <a:rPr lang="fr-FR" sz="2800" b="1" dirty="0">
                <a:latin typeface="Montserrat SemiBold" pitchFamily="2" charset="77"/>
              </a:rPr>
              <a:t>Collecte des besoins</a:t>
            </a:r>
            <a:endParaRPr lang="fr-FR" sz="2800" b="1" i="0" dirty="0">
              <a:latin typeface="Montserrat SemiBold" pitchFamily="2" charset="77"/>
            </a:endParaRPr>
          </a:p>
        </p:txBody>
      </p:sp>
      <p:sp>
        <p:nvSpPr>
          <p:cNvPr id="5" name="Espace réservé du numéro de diapositive 4">
            <a:extLst>
              <a:ext uri="{FF2B5EF4-FFF2-40B4-BE49-F238E27FC236}">
                <a16:creationId xmlns:a16="http://schemas.microsoft.com/office/drawing/2014/main" id="{4BCEE68F-AB92-7302-11B5-44E9A31B20C2}"/>
              </a:ext>
            </a:extLst>
          </p:cNvPr>
          <p:cNvSpPr>
            <a:spLocks noGrp="1"/>
          </p:cNvSpPr>
          <p:nvPr>
            <p:ph type="sldNum" sz="quarter" idx="12"/>
          </p:nvPr>
        </p:nvSpPr>
        <p:spPr/>
        <p:txBody>
          <a:bodyPr/>
          <a:lstStyle/>
          <a:p>
            <a:fld id="{56DD099D-73A9-0F4A-AEA9-743208158BE1}" type="slidenum">
              <a:rPr lang="fr-FR" smtClean="0"/>
              <a:pPr/>
              <a:t>9</a:t>
            </a:fld>
            <a:endParaRPr lang="fr-FR" dirty="0">
              <a:latin typeface="Montserrat" pitchFamily="2" charset="77"/>
            </a:endParaRPr>
          </a:p>
        </p:txBody>
      </p:sp>
      <p:pic>
        <p:nvPicPr>
          <p:cNvPr id="6" name="Image 5">
            <a:extLst>
              <a:ext uri="{FF2B5EF4-FFF2-40B4-BE49-F238E27FC236}">
                <a16:creationId xmlns:a16="http://schemas.microsoft.com/office/drawing/2014/main" id="{3497DCDD-E55B-213D-D647-08CA78B2E2BF}"/>
              </a:ext>
            </a:extLst>
          </p:cNvPr>
          <p:cNvPicPr>
            <a:picLocks noChangeAspect="1"/>
          </p:cNvPicPr>
          <p:nvPr/>
        </p:nvPicPr>
        <p:blipFill>
          <a:blip r:embed="rId2"/>
          <a:stretch>
            <a:fillRect/>
          </a:stretch>
        </p:blipFill>
        <p:spPr>
          <a:xfrm>
            <a:off x="7092690" y="1980978"/>
            <a:ext cx="3507193" cy="3507193"/>
          </a:xfrm>
          <a:prstGeom prst="rect">
            <a:avLst/>
          </a:prstGeom>
        </p:spPr>
      </p:pic>
    </p:spTree>
    <p:extLst>
      <p:ext uri="{BB962C8B-B14F-4D97-AF65-F5344CB8AC3E}">
        <p14:creationId xmlns:p14="http://schemas.microsoft.com/office/powerpoint/2010/main" val="37808781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188</TotalTime>
  <Words>1039</Words>
  <Application>Microsoft Office PowerPoint</Application>
  <PresentationFormat>Grand écran</PresentationFormat>
  <Paragraphs>87</Paragraphs>
  <Slides>10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Aptos</vt:lpstr>
      <vt:lpstr>Aptos Display</vt:lpstr>
      <vt:lpstr>Arial</vt:lpstr>
      <vt:lpstr>Montserrat</vt:lpstr>
      <vt:lpstr>Montserrat SemiBold</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Benjamin GOUSSE</dc:creator>
  <cp:lastModifiedBy>PC</cp:lastModifiedBy>
  <cp:revision>8</cp:revision>
  <dcterms:created xsi:type="dcterms:W3CDTF">2026-02-20T15:32:02Z</dcterms:created>
  <dcterms:modified xsi:type="dcterms:W3CDTF">2026-06-05T09:56:07Z</dcterms:modified>
</cp:coreProperties>
</file>